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6A7A53-B5C4-4CEF-9C77-F67B07FA7D18}">
  <a:tblStyle styleId="{466A7A53-B5C4-4CEF-9C77-F67B07FA7D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508F6E3-E0BC-4168-BB15-EA020029863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" name="Shape 20"/>
          <p:cNvSpPr/>
          <p:nvPr/>
        </p:nvSpPr>
        <p:spPr>
          <a:xfrm rot="10800000">
            <a:off x="0" y="600"/>
            <a:ext cx="665100" cy="5142900"/>
          </a:xfrm>
          <a:prstGeom prst="rect">
            <a:avLst/>
          </a:prstGeom>
          <a:solidFill>
            <a:srgbClr val="E739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4675" y="4156107"/>
            <a:ext cx="918825" cy="98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237850" y="4174325"/>
            <a:ext cx="841500" cy="9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2" Type="http://schemas.openxmlformats.org/officeDocument/2006/relationships/image" Target="../media/image11.pn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125" y="0"/>
            <a:ext cx="665100" cy="4540800"/>
          </a:xfrm>
          <a:prstGeom prst="rect">
            <a:avLst/>
          </a:prstGeom>
          <a:solidFill>
            <a:srgbClr val="E739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00" y="0"/>
            <a:ext cx="8468400" cy="127026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/>
          <p:nvPr/>
        </p:nvSpPr>
        <p:spPr>
          <a:xfrm rot="-5400000">
            <a:off x="4234200" y="244200"/>
            <a:ext cx="665100" cy="9133500"/>
          </a:xfrm>
          <a:prstGeom prst="rect">
            <a:avLst/>
          </a:prstGeom>
          <a:solidFill>
            <a:srgbClr val="E739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/>
        </p:nvSpPr>
        <p:spPr>
          <a:xfrm>
            <a:off x="1443450" y="2035650"/>
            <a:ext cx="69117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E7392C"/>
                </a:solidFill>
                <a:latin typeface="Impact"/>
                <a:ea typeface="Impact"/>
                <a:cs typeface="Impact"/>
                <a:sym typeface="Impact"/>
              </a:rPr>
              <a:t>Dungeon Master System</a:t>
            </a:r>
            <a:endParaRPr b="1" sz="4800">
              <a:solidFill>
                <a:srgbClr val="E7392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ESTRANHOS</a:t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2362200"/>
            <a:ext cx="28575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682100" y="789775"/>
            <a:ext cx="84618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Métodos supervisionados sempre chutando valores baixos de challenge rating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Valores de acurácia muito altos, me</a:t>
            </a:r>
            <a:r>
              <a:rPr lang="pt-BR" sz="1800"/>
              <a:t>s</a:t>
            </a:r>
            <a:r>
              <a:rPr lang="pt-BR" sz="1800"/>
              <a:t>mo com esses detalhes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Escolhido o método não supervisionado Mean Shift para entender o porquê da acurácia, junto com a visualização dos dados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17812" l="387" r="53437" t="29486"/>
          <a:stretch/>
        </p:blipFill>
        <p:spPr>
          <a:xfrm>
            <a:off x="1556638" y="675800"/>
            <a:ext cx="6688126" cy="42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RUINS</a:t>
            </a:r>
            <a:endParaRPr/>
          </a:p>
        </p:txBody>
      </p:sp>
      <p:pic>
        <p:nvPicPr>
          <p:cNvPr descr="https://scontent.fjpa1-1.fna.fbcdn.net/v/t1.15752-9/35077404_1760253560734903_370944673109245952_n.png?_nc_cat=0&amp;oh=f9464fba2cf73e5ba847149dc1499f44&amp;oe=5BB3356C" id="140" name="Shape 140"/>
          <p:cNvPicPr preferRelativeResize="0"/>
          <p:nvPr/>
        </p:nvPicPr>
        <p:blipFill rotWithShape="1">
          <a:blip r:embed="rId3">
            <a:alphaModFix/>
          </a:blip>
          <a:srcRect b="9028" l="430" r="52735" t="34680"/>
          <a:stretch/>
        </p:blipFill>
        <p:spPr>
          <a:xfrm>
            <a:off x="1828875" y="711675"/>
            <a:ext cx="6448675" cy="43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RUINS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10284" l="412" r="53791" t="37643"/>
          <a:stretch/>
        </p:blipFill>
        <p:spPr>
          <a:xfrm>
            <a:off x="1627140" y="778825"/>
            <a:ext cx="6547126" cy="41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FINAIS</a:t>
            </a:r>
            <a:endParaRPr/>
          </a:p>
        </p:txBody>
      </p:sp>
      <p:graphicFrame>
        <p:nvGraphicFramePr>
          <p:cNvPr id="152" name="Shape 152"/>
          <p:cNvGraphicFramePr/>
          <p:nvPr/>
        </p:nvGraphicFramePr>
        <p:xfrm>
          <a:off x="2328075" y="181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{E508F6E3-E0BC-4168-BB15-EA020029863D}</a:tableStyleId>
              </a:tblPr>
              <a:tblGrid>
                <a:gridCol w="1029050"/>
                <a:gridCol w="1029050"/>
                <a:gridCol w="1029050"/>
                <a:gridCol w="1029050"/>
                <a:gridCol w="1029050"/>
              </a:tblGrid>
              <a:tr h="33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Fortitude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Reflexes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Will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Str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Con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60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Int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Wis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Cha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Challenge Rating</a:t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16517" l="11457" r="8810" t="5607"/>
          <a:stretch/>
        </p:blipFill>
        <p:spPr>
          <a:xfrm>
            <a:off x="1749872" y="1677600"/>
            <a:ext cx="6301654" cy="34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INSTÂNCIAS NOS GRUPOS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 b="7773" l="504" r="77250" t="86579"/>
          <a:stretch/>
        </p:blipFill>
        <p:spPr>
          <a:xfrm>
            <a:off x="2600400" y="951288"/>
            <a:ext cx="460057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GRUPOS &gt;=3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9342" l="331" r="52908" t="59610"/>
          <a:stretch/>
        </p:blipFill>
        <p:spPr>
          <a:xfrm>
            <a:off x="831063" y="1268575"/>
            <a:ext cx="8139275" cy="30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GRUPOS &gt;3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9028" l="528" r="52731" t="64672"/>
          <a:stretch/>
        </p:blipFill>
        <p:spPr>
          <a:xfrm>
            <a:off x="897550" y="1439900"/>
            <a:ext cx="8006301" cy="25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</a:t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792350" y="1082225"/>
            <a:ext cx="83517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Primeiro grupo com dados mais </a:t>
            </a:r>
            <a:r>
              <a:rPr lang="pt-BR" sz="1800"/>
              <a:t>distribuídos</a:t>
            </a:r>
            <a:r>
              <a:rPr lang="pt-BR" sz="1800"/>
              <a:t> por ter mais amostras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Segundo grupo com centróides com challenge rate bem definido como baixo, médio e alto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44722" l="580" r="52966" t="29933"/>
          <a:stretch/>
        </p:blipFill>
        <p:spPr>
          <a:xfrm>
            <a:off x="858625" y="1713400"/>
            <a:ext cx="8148250" cy="24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KMeans = 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665100" y="1152475"/>
            <a:ext cx="816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Pandas - Loader de .csv e administrador de DataFrame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Numpy - Contextos não-supervisionados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Matplotlib - PieChart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Scikitlean - Métodos supervisionados e não supervisionados de IA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665100" y="0"/>
            <a:ext cx="847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FERRAMENTAS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KMeans = 4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6811" l="580" r="52966" t="72171"/>
          <a:stretch/>
        </p:blipFill>
        <p:spPr>
          <a:xfrm>
            <a:off x="846200" y="1410000"/>
            <a:ext cx="8108999" cy="20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KMeans = 3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9628" l="178" r="52744" t="73606"/>
          <a:stretch/>
        </p:blipFill>
        <p:spPr>
          <a:xfrm>
            <a:off x="810425" y="1762013"/>
            <a:ext cx="8068701" cy="1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1462" l="51106" r="2208" t="36410"/>
          <a:stretch/>
        </p:blipFill>
        <p:spPr>
          <a:xfrm>
            <a:off x="1744063" y="780675"/>
            <a:ext cx="6313274" cy="39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Supervisionado</a:t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658050" y="625625"/>
            <a:ext cx="8520600" cy="4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10 Cross-Validation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Grupo mais numeroso com menor Challenge Rate, melhor método Linear Regression - 74%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Grupo com elementos com challange rate médio, melhor método Knn 64%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Grupo com menos elementos e challange rate alto, melhor método Random Forest - 72%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Melhorias</a:t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792350" y="1082225"/>
            <a:ext cx="83517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Coleta de monstros fortes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Usar o jupyter para melhor demonstração de tabelas e resultados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Relacionar as habilidades e talentos para melhor previsão de challenge Rate alto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75" y="2028825"/>
            <a:ext cx="366712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665100" y="0"/>
            <a:ext cx="847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CONTEXTO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665100" y="713600"/>
            <a:ext cx="65022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RPG(Role Playing Game)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Mestre e Jogadores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Monstros e Personagens de jogadores</a:t>
            </a:r>
            <a:endParaRPr sz="1800"/>
          </a:p>
        </p:txBody>
      </p:sp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664045" cy="7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999" y="2159500"/>
            <a:ext cx="3730000" cy="29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678675" y="0"/>
            <a:ext cx="81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MONSTROS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17819" l="15853" r="48617" t="20732"/>
          <a:stretch/>
        </p:blipFill>
        <p:spPr>
          <a:xfrm>
            <a:off x="4901000" y="1017725"/>
            <a:ext cx="4242991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b="7370" l="16176" r="47504" t="25927"/>
          <a:stretch/>
        </p:blipFill>
        <p:spPr>
          <a:xfrm>
            <a:off x="827975" y="1428874"/>
            <a:ext cx="3597569" cy="3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425" y="1097535"/>
            <a:ext cx="1462175" cy="190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250" y="1095433"/>
            <a:ext cx="1462175" cy="19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800" y="1097525"/>
            <a:ext cx="1394206" cy="190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2000" y="1097525"/>
            <a:ext cx="1462175" cy="189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250" y="2992275"/>
            <a:ext cx="1462174" cy="192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1425" y="2953452"/>
            <a:ext cx="1462175" cy="200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3600" y="1097525"/>
            <a:ext cx="1394200" cy="189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2000" y="2953875"/>
            <a:ext cx="1496150" cy="205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97800" y="2991975"/>
            <a:ext cx="1394200" cy="20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03600" y="2915375"/>
            <a:ext cx="1394201" cy="205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623400" y="28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COLETA</a:t>
            </a:r>
            <a:r>
              <a:rPr lang="pt-BR"/>
              <a:t> DE DADOS</a:t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909400" y="1202200"/>
            <a:ext cx="78576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Ferramentas de Coleta: Armando, Drayton e Ewerton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1322 monstros totais, 605 nos livros oficiais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270 instâncias</a:t>
            </a:r>
            <a:r>
              <a:rPr lang="pt-BR" sz="1800"/>
              <a:t> coletadas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Atributos e valores em inglês para replicação ou uso da comunidade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Shape 108"/>
          <p:cNvGraphicFramePr/>
          <p:nvPr/>
        </p:nvGraphicFramePr>
        <p:xfrm>
          <a:off x="703363" y="170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{466A7A53-B5C4-4CEF-9C77-F67B07FA7D18}</a:tableStyleId>
              </a:tblPr>
              <a:tblGrid>
                <a:gridCol w="771200"/>
                <a:gridCol w="818350"/>
                <a:gridCol w="1174750"/>
                <a:gridCol w="824800"/>
                <a:gridCol w="775950"/>
                <a:gridCol w="890275"/>
                <a:gridCol w="1046250"/>
                <a:gridCol w="1041075"/>
                <a:gridCol w="1097975"/>
              </a:tblGrid>
              <a:tr h="65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ID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Name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Type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Sub-Type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Syze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Hit dice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Dice Type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Life Bonus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Initiative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65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Speed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Armor Class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Base Attack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Grapple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Attack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Full Attack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Space|Reach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Special Attacks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Special Qualities</a:t>
                      </a:r>
                      <a:endParaRPr sz="1300"/>
                    </a:p>
                  </a:txBody>
                  <a:tcPr marT="25400" marB="25400" marR="25400" marL="25400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68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Fortitude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Reflexes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Will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Str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Dex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Con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Int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Wis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Cha</a:t>
                      </a:r>
                      <a:endParaRPr sz="1300"/>
                    </a:p>
                  </a:txBody>
                  <a:tcPr marT="25400" marB="25400" marR="25400" marL="25400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65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Skills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Feats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Environments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Challenge Rating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Treasure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Alignment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LvL Adjustment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Organization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Advancement</a:t>
                      </a:r>
                      <a:endParaRPr sz="1300"/>
                    </a:p>
                  </a:txBody>
                  <a:tcPr marT="25400" marB="25400" marR="25400" marL="25400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  <p:sp>
        <p:nvSpPr>
          <p:cNvPr id="109" name="Shape 109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DETALHES </a:t>
            </a:r>
            <a:r>
              <a:rPr lang="pt-BR"/>
              <a:t>DOS </a:t>
            </a:r>
            <a:r>
              <a:rPr lang="pt-BR"/>
              <a:t>MONSTROS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PRÉ-PROCESSAMENTO: FILTRAGEM</a:t>
            </a:r>
            <a:endParaRPr/>
          </a:p>
        </p:txBody>
      </p:sp>
      <p:graphicFrame>
        <p:nvGraphicFramePr>
          <p:cNvPr id="115" name="Shape 115"/>
          <p:cNvGraphicFramePr/>
          <p:nvPr/>
        </p:nvGraphicFramePr>
        <p:xfrm>
          <a:off x="1734500" y="186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{466A7A53-B5C4-4CEF-9C77-F67B07FA7D18}</a:tableStyleId>
              </a:tblPr>
              <a:tblGrid>
                <a:gridCol w="1055400"/>
                <a:gridCol w="1055400"/>
                <a:gridCol w="1055400"/>
                <a:gridCol w="1055400"/>
                <a:gridCol w="1055400"/>
                <a:gridCol w="1055400"/>
              </a:tblGrid>
              <a:tr h="373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Type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Syze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Hit dice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Dice Type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Armor Class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Base Attack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73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Fortitude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Reflexes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Will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Str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Con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Int</a:t>
                      </a:r>
                      <a:endParaRPr sz="1300"/>
                    </a:p>
                  </a:txBody>
                  <a:tcPr marT="25400" marB="25400" marR="25400" marL="25400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660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Wis</a:t>
                      </a:r>
                      <a:endParaRPr sz="13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Cha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Environments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LvL Adjustment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Alignment</a:t>
                      </a:r>
                      <a:endParaRPr sz="1300"/>
                    </a:p>
                  </a:txBody>
                  <a:tcPr marT="25400" marB="25400" marR="25400" marL="25400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Challenge Rating</a:t>
                      </a:r>
                      <a:endParaRPr sz="1300"/>
                    </a:p>
                  </a:txBody>
                  <a:tcPr marT="25400" marB="25400" marR="25400" marL="25400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40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PRÉ-PROCESSAMENTO: FUNÇÕES</a:t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665100" y="767925"/>
            <a:ext cx="8520600" cy="4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Função para discretização dos conjuntos textuais com </a:t>
            </a:r>
            <a:r>
              <a:rPr lang="pt-BR" sz="1800"/>
              <a:t>auxílio</a:t>
            </a:r>
            <a:r>
              <a:rPr lang="pt-BR" sz="1800"/>
              <a:t> de dicionários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Função para o tratamento do atributo neutro no Dataframe recebendo -1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Função para monstro que tinha valores diferentes de todo o resto que fossem visiveis para a IA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